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C5F5C-96A4-4800-B31A-A3955D1BC31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595F4-1781-44EC-AA6B-B51674EB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7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5090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r>
              <a:rPr lang="en-US"/>
              <a:t>-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</p:spPr>
        <p:txBody>
          <a:bodyPr lIns="93162" tIns="46568" rIns="93162" bIns="46568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752474" cy="6858000"/>
          </a:xfrm>
          <a:prstGeom prst="rect">
            <a:avLst/>
          </a:prstGeom>
          <a:gradFill>
            <a:gsLst>
              <a:gs pos="0">
                <a:srgbClr val="FEAC69"/>
              </a:gs>
              <a:gs pos="50000">
                <a:schemeClr val="accent1"/>
              </a:gs>
              <a:gs pos="100000">
                <a:srgbClr val="992E2C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216151" y="1267484"/>
            <a:ext cx="7235981" cy="5133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15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216150" y="201702"/>
            <a:ext cx="6189582" cy="9495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480"/>
              </a:spcBef>
              <a:buClr>
                <a:srgbClr val="A59B98"/>
              </a:buClr>
              <a:buFont typeface="Arial"/>
              <a:buNone/>
              <a:defRPr sz="24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360"/>
              </a:spcBef>
              <a:buClr>
                <a:srgbClr val="949AA0"/>
              </a:buClr>
              <a:buFont typeface="Arial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360"/>
              </a:spcBef>
              <a:buClr>
                <a:srgbClr val="949AA0"/>
              </a:buClr>
              <a:buFont typeface="Calibri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360"/>
              </a:spcBef>
              <a:buClr>
                <a:srgbClr val="949AA0"/>
              </a:buClr>
              <a:buFont typeface="Arial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360"/>
              </a:spcBef>
              <a:buClr>
                <a:srgbClr val="949AA0"/>
              </a:buClr>
              <a:buFont typeface="Arial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360"/>
              </a:spcBef>
              <a:buClr>
                <a:srgbClr val="949AA0"/>
              </a:buClr>
              <a:buFont typeface="Calibri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rgbClr val="949AA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150468" y="236414"/>
            <a:ext cx="7853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" name="Shape 24"/>
          <p:cNvGrpSpPr/>
          <p:nvPr/>
        </p:nvGrpSpPr>
        <p:grpSpPr>
          <a:xfrm>
            <a:off x="7467600" y="209550"/>
            <a:ext cx="657226" cy="431799"/>
            <a:chOff x="7467600" y="209550"/>
            <a:chExt cx="657226" cy="431799"/>
          </a:xfrm>
        </p:grpSpPr>
        <p:sp>
          <p:nvSpPr>
            <p:cNvPr id="25" name="Shape 25"/>
            <p:cNvSpPr/>
            <p:nvPr/>
          </p:nvSpPr>
          <p:spPr>
            <a:xfrm>
              <a:off x="7467600" y="209550"/>
              <a:ext cx="242886" cy="4317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8627" y="0"/>
                  </a:moveTo>
                  <a:lnTo>
                    <a:pt x="0" y="0"/>
                  </a:lnTo>
                  <a:lnTo>
                    <a:pt x="69803" y="60000"/>
                  </a:lnTo>
                  <a:lnTo>
                    <a:pt x="69803" y="60000"/>
                  </a:lnTo>
                  <a:lnTo>
                    <a:pt x="0" y="120000"/>
                  </a:lnTo>
                  <a:lnTo>
                    <a:pt x="48627" y="120000"/>
                  </a:lnTo>
                  <a:lnTo>
                    <a:pt x="120000" y="60000"/>
                  </a:lnTo>
                  <a:lnTo>
                    <a:pt x="48627" y="0"/>
                  </a:lnTo>
                  <a:close/>
                </a:path>
              </a:pathLst>
            </a:custGeom>
            <a:solidFill>
              <a:srgbClr val="A59B9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7677150" y="209550"/>
              <a:ext cx="242886" cy="4317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8627" y="0"/>
                  </a:moveTo>
                  <a:lnTo>
                    <a:pt x="0" y="0"/>
                  </a:lnTo>
                  <a:lnTo>
                    <a:pt x="69803" y="60000"/>
                  </a:lnTo>
                  <a:lnTo>
                    <a:pt x="69803" y="60000"/>
                  </a:lnTo>
                  <a:lnTo>
                    <a:pt x="0" y="120000"/>
                  </a:lnTo>
                  <a:lnTo>
                    <a:pt x="48627" y="120000"/>
                  </a:lnTo>
                  <a:lnTo>
                    <a:pt x="120000" y="60000"/>
                  </a:lnTo>
                  <a:lnTo>
                    <a:pt x="48627" y="0"/>
                  </a:lnTo>
                  <a:close/>
                </a:path>
              </a:pathLst>
            </a:custGeom>
            <a:solidFill>
              <a:srgbClr val="A59B9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7881939" y="209550"/>
              <a:ext cx="242886" cy="4317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8627" y="0"/>
                  </a:moveTo>
                  <a:lnTo>
                    <a:pt x="0" y="0"/>
                  </a:lnTo>
                  <a:lnTo>
                    <a:pt x="69803" y="60000"/>
                  </a:lnTo>
                  <a:lnTo>
                    <a:pt x="69803" y="60000"/>
                  </a:lnTo>
                  <a:lnTo>
                    <a:pt x="0" y="120000"/>
                  </a:lnTo>
                  <a:lnTo>
                    <a:pt x="48627" y="120000"/>
                  </a:lnTo>
                  <a:lnTo>
                    <a:pt x="120000" y="60000"/>
                  </a:lnTo>
                  <a:lnTo>
                    <a:pt x="48627" y="0"/>
                  </a:lnTo>
                  <a:close/>
                </a:path>
              </a:pathLst>
            </a:custGeom>
            <a:solidFill>
              <a:srgbClr val="A59B9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7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743199" y="-685800"/>
            <a:ext cx="4419599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7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7200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19200" y="838200"/>
            <a:ext cx="7467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800">
                <a:solidFill>
                  <a:srgbClr val="949AA0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600">
                <a:solidFill>
                  <a:srgbClr val="949AA0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949AA0"/>
              </a:buClr>
              <a:buFont typeface="Calibri"/>
              <a:buNone/>
              <a:defRPr sz="1400">
                <a:solidFill>
                  <a:srgbClr val="949AA0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7200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216151" y="841248"/>
            <a:ext cx="3730752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5102351" y="841248"/>
            <a:ext cx="3730752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219200" y="841248"/>
            <a:ext cx="37338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8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105400" y="841248"/>
            <a:ext cx="3735267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8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1216151" y="1380744"/>
            <a:ext cx="3730752" cy="3840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5102351" y="1380742"/>
            <a:ext cx="3730752" cy="3840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715000" y="395287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>
                <a:solidFill>
                  <a:srgbClr val="FF7605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715000" y="1557337"/>
            <a:ext cx="3008313" cy="438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9FACBA"/>
              </a:buClr>
              <a:buFont typeface="Calibri"/>
              <a:buNone/>
              <a:defRPr sz="1400">
                <a:solidFill>
                  <a:srgbClr val="9FACBA"/>
                </a:solidFill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914400" y="381000"/>
            <a:ext cx="48006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219200" y="4624753"/>
            <a:ext cx="5486399" cy="4044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323975" y="381000"/>
            <a:ext cx="5867400" cy="4081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C9BAD"/>
              </a:buClr>
              <a:buFont typeface="Calibri"/>
              <a:buNone/>
              <a:defRPr sz="3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219200" y="5029200"/>
            <a:ext cx="40385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4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rgbClr val="992E2C"/>
              </a:gs>
              <a:gs pos="100000">
                <a:srgbClr val="661F1D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rgbClr val="FEAC69"/>
              </a:gs>
              <a:gs pos="50000">
                <a:schemeClr val="accent1"/>
              </a:gs>
              <a:gs pos="100000">
                <a:srgbClr val="992E2C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7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1219200" y="838200"/>
            <a:ext cx="7467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5100" algn="l" rtl="0">
              <a:spcBef>
                <a:spcPts val="560"/>
              </a:spcBef>
              <a:buClr>
                <a:schemeClr val="dk2"/>
              </a:buClr>
              <a:buFont typeface="Arial"/>
              <a:buChar char="»"/>
              <a:defRPr sz="28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1450" algn="l" rtl="0">
              <a:spcBef>
                <a:spcPts val="360"/>
              </a:spcBef>
              <a:buClr>
                <a:schemeClr val="dk1"/>
              </a:buClr>
              <a:buFont typeface="Arial"/>
              <a:buChar char="˃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&gt;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+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»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14300" algn="l" rtl="0">
              <a:spcBef>
                <a:spcPts val="360"/>
              </a:spcBef>
              <a:buClr>
                <a:schemeClr val="dk1"/>
              </a:buClr>
              <a:buFont typeface="Calibri"/>
              <a:buChar char="−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259679" y="6553200"/>
            <a:ext cx="71627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C9B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A59B9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A59B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8453438" y="5715000"/>
            <a:ext cx="242886" cy="431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8627" y="0"/>
                </a:moveTo>
                <a:lnTo>
                  <a:pt x="0" y="0"/>
                </a:lnTo>
                <a:lnTo>
                  <a:pt x="69803" y="60000"/>
                </a:lnTo>
                <a:lnTo>
                  <a:pt x="69803" y="60000"/>
                </a:lnTo>
                <a:lnTo>
                  <a:pt x="0" y="120000"/>
                </a:lnTo>
                <a:lnTo>
                  <a:pt x="48627" y="120000"/>
                </a:lnTo>
                <a:lnTo>
                  <a:pt x="120000" y="60000"/>
                </a:lnTo>
                <a:lnTo>
                  <a:pt x="48627" y="0"/>
                </a:lnTo>
                <a:close/>
              </a:path>
            </a:pathLst>
          </a:custGeom>
          <a:solidFill>
            <a:srgbClr val="A59B9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 rot="-5400000">
            <a:off x="-1198681" y="4821115"/>
            <a:ext cx="2625968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914400" y="1267484"/>
            <a:ext cx="8001000" cy="5133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rgbClr val="FFC000"/>
                </a:solidFill>
              </a:rPr>
              <a:t>Geographic Vocabulary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533400" y="381000"/>
            <a:ext cx="81533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Statistic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: A number that provides data or information about something.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Demographic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dirty="0"/>
              <a:t>Information about a group of people in a population.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Literacy Rate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percentage of people in a country that can read.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Life Expectancy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average age people live in a country.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GDP per capita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shows how wealthy or poor the country is</a:t>
            </a:r>
            <a:r>
              <a:rPr lang="en-US" dirty="0"/>
              <a:t>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Infant Mortality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</a:t>
            </a:r>
            <a:r>
              <a:rPr lang="en-US" dirty="0"/>
              <a:t>average number of children who die before they reach the age of five.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sym typeface="Calibri"/>
              </a:rPr>
              <a:t>Develo</a:t>
            </a:r>
            <a:r>
              <a:rPr lang="en-US" b="1" u="sng" dirty="0"/>
              <a:t>ping</a:t>
            </a:r>
            <a:r>
              <a:rPr lang="en-US" sz="2800" b="1" i="0" u="sng" strike="noStrike" cap="none" baseline="0" dirty="0">
                <a:solidFill>
                  <a:schemeClr val="dk2"/>
                </a:solidFill>
                <a:sym typeface="Calibri"/>
              </a:rPr>
              <a:t> country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country that can not provide the basic needs of its people.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sym typeface="Calibri"/>
              </a:rPr>
              <a:t>Develo</a:t>
            </a:r>
            <a:r>
              <a:rPr lang="en-US" b="1" u="sng" dirty="0"/>
              <a:t>ped</a:t>
            </a:r>
            <a:r>
              <a:rPr lang="en-US" sz="2800" b="1" i="0" u="sng" strike="noStrike" cap="none" baseline="0" dirty="0">
                <a:solidFill>
                  <a:schemeClr val="dk2"/>
                </a:solidFill>
                <a:sym typeface="Calibri"/>
              </a:rPr>
              <a:t> country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country that can provide the basic needs of its people</a:t>
            </a:r>
            <a:r>
              <a:rPr lang="en-US" dirty="0"/>
              <a:t>.</a:t>
            </a:r>
          </a:p>
          <a:p>
            <a:pPr marL="342900" marR="0" lvl="0" indent="-165100" algn="l" rtl="0">
              <a:spcBef>
                <a:spcPts val="560"/>
              </a:spcBef>
              <a:buClr>
                <a:schemeClr val="dk2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83849" y="838200"/>
            <a:ext cx="83028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8935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Rural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dirty="0"/>
              <a:t>Having to do with t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he countryside.</a:t>
            </a:r>
          </a:p>
          <a:p>
            <a:pPr marL="342900" marR="0" lvl="0" indent="-3689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Urban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Having to do with </a:t>
            </a:r>
            <a:r>
              <a:rPr lang="en-US" sz="3000" dirty="0"/>
              <a:t>c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3000" dirty="0"/>
              <a:t>ies.</a:t>
            </a:r>
          </a:p>
          <a:p>
            <a:pPr marL="342900" marR="0" lvl="0" indent="-3689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Push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things that make a person move FROM a place.</a:t>
            </a:r>
          </a:p>
          <a:p>
            <a:pPr marL="342900" marR="0" lvl="0" indent="-3689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Pull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things that make a person pick the place he or she will move to.</a:t>
            </a:r>
          </a:p>
          <a:p>
            <a:pPr marL="342900" marR="0" lvl="0" indent="-3689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Urbanization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Moving from the rural areas to the  city.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512524" y="838200"/>
            <a:ext cx="81744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Ethnicity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group of people who share the same culture and place of origin (come from the same place).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Multicultural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Having many different cultures in one place</a:t>
            </a:r>
            <a:r>
              <a:rPr lang="en-US" dirty="0"/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Strategy: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plan to achieve a goal.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Corruption: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person in government who uses their power to make money for themselves.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251375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Absolute Location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Where a place is on the Earth using coordinates to latitude and longitude lines.  </a:t>
            </a:r>
          </a:p>
          <a:p>
            <a:pPr marL="342900" marR="0" lvl="2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Location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Where a place is on the Earth compared to another place.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Map Key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place on the map that tells how to read the map.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Latitude/ Longitude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System of imaginary lines that cover the Earth and are used to give a location.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place on the map that tells the distance.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Compass: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place on the map that tells direction. </a:t>
            </a:r>
          </a:p>
          <a:p>
            <a:pPr marL="342900" marR="0" lvl="0" indent="-165100" algn="l" rtl="0">
              <a:spcBef>
                <a:spcPts val="560"/>
              </a:spcBef>
              <a:buClr>
                <a:schemeClr val="dk2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33400" y="2286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Subsistence Farming: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Growing food to live on rather than sell.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Industrialization: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When a society starts using a lot of manufacturing to make their	</a:t>
            </a:r>
            <a:r>
              <a:rPr lang="en-US" dirty="0"/>
              <a:t>products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Manufacturing: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When people use machines to make their </a:t>
            </a:r>
            <a:r>
              <a:rPr lang="en-US" dirty="0"/>
              <a:t>products.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Cultural Hearths: </a:t>
            </a:r>
            <a:r>
              <a:rPr lang="en-US" dirty="0"/>
              <a:t>Major c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enters of culture.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Cultural Diffusion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dirty="0"/>
              <a:t>The spread of cultural ideas and practices.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28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Surplus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Extra</a:t>
            </a:r>
          </a:p>
          <a:p>
            <a:pPr marL="0" marR="0" lvl="0" indent="0" algn="l" rtl="0">
              <a:spcBef>
                <a:spcPts val="560"/>
              </a:spcBef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560"/>
              </a:spcBef>
              <a:buClr>
                <a:schemeClr val="dk2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534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buSzPct val="100000"/>
            </a:pPr>
            <a:r>
              <a:rPr lang="en-US" sz="3200" b="1" dirty="0"/>
              <a:t>Economy</a:t>
            </a:r>
            <a:r>
              <a:rPr lang="en-US" sz="3200" dirty="0"/>
              <a:t>: A group that cooperates on </a:t>
            </a:r>
            <a:r>
              <a:rPr lang="en-US" sz="3200" dirty="0" smtClean="0"/>
              <a:t>what</a:t>
            </a:r>
            <a:endParaRPr lang="en-US" sz="3200" b="1" i="0" u="sng" strike="noStrike" cap="none" baseline="0" dirty="0" smtClean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Nonrenewable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Can not be replaced.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u="sng" dirty="0"/>
              <a:t>Renewable</a:t>
            </a:r>
            <a:r>
              <a:rPr lang="en-US" sz="3200" dirty="0"/>
              <a:t>: Can be replaced  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Distribution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How something is spread out.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dirty="0"/>
              <a:t>Materials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people can use.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dirty="0" smtClean="0"/>
              <a:t>products </a:t>
            </a:r>
            <a:r>
              <a:rPr lang="en-US" sz="3200" dirty="0"/>
              <a:t>are made and how they will be divided up.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620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  Geographic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4000" dirty="0">
                <a:solidFill>
                  <a:srgbClr val="FFC000"/>
                </a:solidFill>
              </a:rPr>
              <a:t>Vocabulary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56235">
              <a:lnSpc>
                <a:spcPct val="90000"/>
              </a:lnSpc>
              <a:buSzPct val="100000"/>
            </a:pPr>
            <a:r>
              <a:rPr lang="en-US" b="1" u="sng" dirty="0"/>
              <a:t>Population</a:t>
            </a:r>
            <a:r>
              <a:rPr lang="en-US" dirty="0"/>
              <a:t>: How many people there are.</a:t>
            </a:r>
          </a:p>
          <a:p>
            <a:pPr lvl="0" indent="-356235">
              <a:lnSpc>
                <a:spcPct val="90000"/>
              </a:lnSpc>
              <a:spcBef>
                <a:spcPts val="518"/>
              </a:spcBef>
              <a:buSzPct val="100000"/>
            </a:pPr>
            <a:r>
              <a:rPr lang="en-US" b="1" u="sng" dirty="0"/>
              <a:t>Population Density</a:t>
            </a:r>
            <a:r>
              <a:rPr lang="en-US" dirty="0"/>
              <a:t>: How crowded it is.</a:t>
            </a:r>
          </a:p>
          <a:p>
            <a:pPr lvl="0" indent="-356235">
              <a:lnSpc>
                <a:spcPct val="90000"/>
              </a:lnSpc>
              <a:spcBef>
                <a:spcPts val="518"/>
              </a:spcBef>
              <a:buSzPct val="100000"/>
            </a:pPr>
            <a:r>
              <a:rPr lang="en-US" b="1" u="sng" dirty="0"/>
              <a:t>Sparse</a:t>
            </a:r>
            <a:r>
              <a:rPr lang="en-US" dirty="0"/>
              <a:t>: Not crowded.</a:t>
            </a:r>
          </a:p>
          <a:p>
            <a:pPr lvl="0" indent="-356235">
              <a:lnSpc>
                <a:spcPct val="90000"/>
              </a:lnSpc>
              <a:spcBef>
                <a:spcPts val="518"/>
              </a:spcBef>
              <a:buSzPct val="100000"/>
            </a:pPr>
            <a:r>
              <a:rPr lang="en-US" b="1" u="sng" dirty="0"/>
              <a:t>Dense</a:t>
            </a:r>
            <a:r>
              <a:rPr lang="en-US" dirty="0"/>
              <a:t>: Crowded.</a:t>
            </a:r>
          </a:p>
          <a:p>
            <a:pPr lvl="0" indent="-356235">
              <a:lnSpc>
                <a:spcPct val="90000"/>
              </a:lnSpc>
              <a:spcBef>
                <a:spcPts val="518"/>
              </a:spcBef>
              <a:buSzPct val="100000"/>
            </a:pPr>
            <a:r>
              <a:rPr lang="en-US" b="1" u="sng" dirty="0"/>
              <a:t>Migration</a:t>
            </a:r>
            <a:r>
              <a:rPr lang="en-US" dirty="0"/>
              <a:t>: </a:t>
            </a:r>
            <a:r>
              <a:rPr lang="en-US" dirty="0" smtClean="0"/>
              <a:t>Movement </a:t>
            </a:r>
            <a:r>
              <a:rPr lang="en-US" dirty="0"/>
              <a:t>from one place to another </a:t>
            </a:r>
            <a:r>
              <a:rPr lang="en-US" dirty="0" smtClean="0"/>
              <a:t>to live.</a:t>
            </a:r>
            <a:endParaRPr lang="en-US" dirty="0"/>
          </a:p>
          <a:p>
            <a:pPr lvl="0" indent="-356235">
              <a:lnSpc>
                <a:spcPct val="90000"/>
              </a:lnSpc>
              <a:spcBef>
                <a:spcPts val="518"/>
              </a:spcBef>
              <a:buSzPct val="100000"/>
            </a:pPr>
            <a:r>
              <a:rPr lang="en-US" b="1" u="sng" dirty="0"/>
              <a:t>Refugee</a:t>
            </a:r>
            <a:r>
              <a:rPr lang="en-US" dirty="0"/>
              <a:t>: A migrant who leaves a place because of war, famine, natural disaster; forced to leave because of something bad happening.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0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81000" y="381000"/>
            <a:ext cx="86105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Economic Interdependence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People and places </a:t>
            </a:r>
            <a:r>
              <a:rPr lang="en-US" sz="3200" dirty="0"/>
              <a:t>that depend on each other to make products.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Supply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How much of something there is.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Demand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How much people want something.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Import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Stuff BOUGHT from another country.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Export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Stuff SOLD to another country.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2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Balance of Trade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difference between the number of exports and imports in a country.</a:t>
            </a:r>
          </a:p>
          <a:p>
            <a:pPr lvl="0" indent="12700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u="sng" dirty="0"/>
              <a:t>Specialization</a:t>
            </a:r>
            <a:r>
              <a:rPr lang="en-US" sz="3000" dirty="0"/>
              <a:t>: Doing the same job, over and over instead of making everything they need themselves.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219200" y="5791200"/>
            <a:ext cx="7239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04800" y="97925"/>
            <a:ext cx="86868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259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562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b="1" i="0" u="sng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Absolute </a:t>
            </a:r>
            <a:r>
              <a:rPr lang="en-US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Monarchy</a:t>
            </a:r>
            <a:r>
              <a:rPr lang="en-US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king/queen will all the power in a country. </a:t>
            </a:r>
          </a:p>
          <a:p>
            <a:pPr marL="342900" marR="0" lvl="0" indent="-3562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Constitutional Monarchy</a:t>
            </a:r>
            <a:r>
              <a:rPr lang="en-US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king/queen who has power but has to follow the rules the people of the country make. </a:t>
            </a:r>
            <a:endParaRPr lang="en-US" b="0" i="0" u="none" strike="noStrike" cap="none" baseline="0" dirty="0" smtClean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55600">
              <a:buSzPct val="100000"/>
            </a:pPr>
            <a:r>
              <a:rPr lang="en-US" b="1" u="sng" dirty="0"/>
              <a:t>Parliamentary Democracy/Republic</a:t>
            </a:r>
            <a:r>
              <a:rPr lang="en-US" dirty="0"/>
              <a:t>: types of government where people elect their officials. </a:t>
            </a:r>
          </a:p>
          <a:p>
            <a:pPr lvl="0" indent="-355600">
              <a:spcBef>
                <a:spcPts val="560"/>
              </a:spcBef>
              <a:buSzPct val="100000"/>
            </a:pPr>
            <a:r>
              <a:rPr lang="en-US" b="1" dirty="0"/>
              <a:t>Dictatorship</a:t>
            </a:r>
            <a:r>
              <a:rPr lang="en-US" dirty="0"/>
              <a:t>: type of government where one person has power. </a:t>
            </a:r>
          </a:p>
          <a:p>
            <a:pPr marL="342900" marR="0" lvl="0" indent="-3562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b="1" i="0" u="sng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Representative</a:t>
            </a:r>
            <a:r>
              <a:rPr lang="en-US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leaders in a country do what the people tell them to do. </a:t>
            </a:r>
          </a:p>
          <a:p>
            <a:pPr marL="342900" marR="0" lvl="0" indent="-356235" algn="l" rtl="0">
              <a:lnSpc>
                <a:spcPct val="90000"/>
              </a:lnSpc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Authoritarian</a:t>
            </a:r>
            <a:r>
              <a:rPr lang="en-US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The people in a country do what their leaders tell them to do.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/>
            <a:r>
              <a:rPr lang="en-US" sz="4800" dirty="0">
                <a:solidFill>
                  <a:srgbClr val="FFC000"/>
                </a:solidFill>
              </a:rPr>
              <a:t>Geographic Vocabulary</a:t>
            </a:r>
            <a:endParaRPr sz="4800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77425" y="838200"/>
            <a:ext cx="8309399" cy="44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SzPct val="100000"/>
            </a:pPr>
            <a:r>
              <a:rPr lang="en-US" sz="3000" b="1" u="sng" dirty="0"/>
              <a:t>Political</a:t>
            </a:r>
            <a:r>
              <a:rPr lang="en-US" sz="3000" dirty="0"/>
              <a:t>: the process of getting what you want in a group. </a:t>
            </a:r>
          </a:p>
          <a:p>
            <a:pPr lvl="0" rtl="0">
              <a:spcBef>
                <a:spcPts val="518"/>
              </a:spcBef>
              <a:buSzPct val="100000"/>
            </a:pPr>
            <a:r>
              <a:rPr lang="en-US" sz="3000" b="1" u="sng" dirty="0"/>
              <a:t>Citizen</a:t>
            </a:r>
            <a:r>
              <a:rPr lang="en-US" sz="3000" dirty="0"/>
              <a:t>: a person who belongs to a country who has to follow the rules and gets to participate in government activities.</a:t>
            </a:r>
          </a:p>
          <a:p>
            <a:pPr lvl="0">
              <a:spcBef>
                <a:spcPts val="518"/>
              </a:spcBef>
              <a:buSzPct val="100000"/>
            </a:pPr>
            <a:r>
              <a:rPr lang="en-US" sz="3000" b="1" u="sng" dirty="0"/>
              <a:t>Oligarchy</a:t>
            </a:r>
            <a:r>
              <a:rPr lang="en-US" sz="3000" dirty="0"/>
              <a:t>: type of government where a small group of people hold power.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199900" y="52578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dirty="0">
                <a:solidFill>
                  <a:srgbClr val="FFC000"/>
                </a:solidFill>
              </a:rPr>
              <a:t>Geographic Vocabulary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86105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18"/>
              </a:spcBef>
              <a:buNone/>
            </a:pPr>
            <a:endParaRPr sz="2590" b="0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68935" algn="l" rtl="0"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Value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 belief about what is important and guides behavior </a:t>
            </a:r>
          </a:p>
          <a:p>
            <a:pPr marL="342900" marR="0" lvl="0" indent="-368935" algn="l" rtl="0"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Command System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An economic system that tries to achieve quality. </a:t>
            </a:r>
          </a:p>
          <a:p>
            <a:pPr marL="342900" marR="0" lvl="0" indent="-368935" algn="l" rtl="0">
              <a:spcBef>
                <a:spcPts val="518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i="0" u="sng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Market System</a:t>
            </a:r>
            <a:r>
              <a:rPr lang="en-US" sz="3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An economic system that tries to achieve freedom.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»"/>
            </a:pPr>
            <a:r>
              <a:rPr lang="en-US" sz="3000" b="1" u="sng" dirty="0"/>
              <a:t>Mixed Market System</a:t>
            </a:r>
            <a:r>
              <a:rPr lang="en-US" sz="3000" dirty="0"/>
              <a:t>: a type of economic system that tries to balance freedom with equality.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760</Words>
  <Application>Microsoft Office PowerPoint</Application>
  <PresentationFormat>On-screen Show (4:3)</PresentationFormat>
  <Paragraphs>81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Thermal</vt:lpstr>
      <vt:lpstr>Geographic Vocabulary</vt:lpstr>
      <vt:lpstr>Geographic Vocabulary</vt:lpstr>
      <vt:lpstr>Geographic Vocabulary</vt:lpstr>
      <vt:lpstr>Geographic Vocabulary</vt:lpstr>
      <vt:lpstr>  Geographic Vocabulary</vt:lpstr>
      <vt:lpstr>Geographic Vocabulary</vt:lpstr>
      <vt:lpstr>Geographic Vocabulary</vt:lpstr>
      <vt:lpstr>Geographic Vocabulary</vt:lpstr>
      <vt:lpstr>Geographic Vocabulary</vt:lpstr>
      <vt:lpstr>Geographic Vocabulary</vt:lpstr>
      <vt:lpstr>Geographic Vocabulary</vt:lpstr>
      <vt:lpstr>Geographic Vocabulary</vt:lpstr>
      <vt:lpstr>Geographic 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 Vocabulary</dc:title>
  <dc:creator>Rita Gjelaj</dc:creator>
  <cp:lastModifiedBy>Windows User</cp:lastModifiedBy>
  <cp:revision>5</cp:revision>
  <cp:lastPrinted>2018-10-24T16:57:14Z</cp:lastPrinted>
  <dcterms:modified xsi:type="dcterms:W3CDTF">2018-11-05T16:00:00Z</dcterms:modified>
</cp:coreProperties>
</file>